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F283CB-B53B-D44F-AA10-8E3E11897AFC}" type="datetimeFigureOut">
              <a:rPr lang="en-US" smtClean="0"/>
              <a:t>15/01/2012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522CBC3-1116-334E-BA21-B854AF2CB2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 of Deception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‘Hamlet’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7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3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Theme of Deception / Hypocrisy / Dishonesty / False Appearances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000"/>
            <a:ext cx="8229600" cy="4928999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Secrecy and </a:t>
            </a:r>
            <a:r>
              <a:rPr lang="en-US" sz="3600" dirty="0" err="1" smtClean="0"/>
              <a:t>pretence</a:t>
            </a:r>
            <a:r>
              <a:rPr lang="en-US" sz="3600" dirty="0" smtClean="0"/>
              <a:t> in Denmark hides </a:t>
            </a:r>
            <a:r>
              <a:rPr lang="en-US" sz="3600" smtClean="0"/>
              <a:t>the </a:t>
            </a:r>
            <a:r>
              <a:rPr lang="en-US" sz="3600" smtClean="0"/>
              <a:t>evil </a:t>
            </a:r>
            <a:r>
              <a:rPr lang="en-US" sz="3600" dirty="0" smtClean="0"/>
              <a:t>which Hamlet is trying to expose. While others accept this, Hamlet questions the relation between appearance and reality. Hamlet sees hypocrisy as corruption.</a:t>
            </a:r>
          </a:p>
          <a:p>
            <a:r>
              <a:rPr lang="en-US" sz="3600" dirty="0" smtClean="0"/>
              <a:t>Numerous </a:t>
            </a:r>
            <a:r>
              <a:rPr lang="en-US" sz="3600" dirty="0"/>
              <a:t>motifs of clothing, acting and painting pervade the play, suggesting deliberate concealment of the true nature of things</a:t>
            </a:r>
          </a:p>
          <a:p>
            <a:r>
              <a:rPr lang="en-US" sz="3600" dirty="0"/>
              <a:t>Elsinore is a place of spying and watching behind the pleasant, glittering surface of Claudius’ court</a:t>
            </a:r>
          </a:p>
          <a:p>
            <a:r>
              <a:rPr lang="en-US" sz="3600" dirty="0"/>
              <a:t>Claudius has usurped the throne dishonestly</a:t>
            </a:r>
          </a:p>
          <a:p>
            <a:r>
              <a:rPr lang="en-US" sz="3600" dirty="0"/>
              <a:t>Hamlet says: </a:t>
            </a:r>
            <a:r>
              <a:rPr lang="en-US" sz="3600" i="1" dirty="0"/>
              <a:t>“that one may smile and smile, and be a villain”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9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175"/>
            <a:ext cx="8229600" cy="126992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Theme of Deception / Hypocrisy / Dishonesty / False Appearances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4700"/>
            <a:ext cx="8229600" cy="4993299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Gertrude is a </a:t>
            </a:r>
            <a:r>
              <a:rPr lang="en-US" sz="3000" i="1" dirty="0" smtClean="0"/>
              <a:t>“seeming-virtuous” </a:t>
            </a:r>
            <a:r>
              <a:rPr lang="en-US" sz="3000" dirty="0" smtClean="0"/>
              <a:t>queen according to Hamlet. Does she love Claudius, and if so, did she ever truly love old Hamlet?</a:t>
            </a:r>
          </a:p>
          <a:p>
            <a:r>
              <a:rPr lang="en-US" sz="3000" dirty="0" smtClean="0"/>
              <a:t>The </a:t>
            </a:r>
            <a:r>
              <a:rPr lang="en-US" sz="3000" dirty="0" err="1" smtClean="0"/>
              <a:t>pretence</a:t>
            </a:r>
            <a:r>
              <a:rPr lang="en-US" sz="3000" dirty="0" smtClean="0"/>
              <a:t> of sorrow for old Hamlet is criticized by Hamlet, who experiences true grief (</a:t>
            </a:r>
            <a:r>
              <a:rPr lang="en-US" sz="3000" i="1" dirty="0" smtClean="0"/>
              <a:t>“Seems, madam! Nay, it is: I know not seems”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There is a question as to whether the ghost is truly who he claims to be</a:t>
            </a:r>
          </a:p>
          <a:p>
            <a:r>
              <a:rPr lang="en-US" sz="3000" dirty="0" smtClean="0"/>
              <a:t>Hamlet hides behind his </a:t>
            </a:r>
            <a:r>
              <a:rPr lang="en-US" sz="3000" i="1" dirty="0" smtClean="0"/>
              <a:t>“antic disposition”</a:t>
            </a:r>
          </a:p>
          <a:p>
            <a:r>
              <a:rPr lang="en-US" sz="3000" dirty="0" smtClean="0"/>
              <a:t>Polonius, </a:t>
            </a:r>
            <a:r>
              <a:rPr lang="en-US" sz="3000" dirty="0" err="1" smtClean="0"/>
              <a:t>Rosencratz</a:t>
            </a:r>
            <a:r>
              <a:rPr lang="en-US" sz="3000" dirty="0" smtClean="0"/>
              <a:t> and Guildenstern all spy on Hamlet and report back to Claudius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4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9074"/>
            <a:ext cx="8229600" cy="9411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Theme of Deception / Hypocrisy / Dishonesty / False Appearances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2550"/>
            <a:ext cx="8229600" cy="5025449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Laertes tells Ophelia that Hamlet’s intentions are deceitful </a:t>
            </a:r>
          </a:p>
          <a:p>
            <a:r>
              <a:rPr lang="en-US" sz="3000" dirty="0" smtClean="0"/>
              <a:t>Polonius instructs Ophelia to be engrossed in a religious book when she meets Hamlet, for through surface piety </a:t>
            </a:r>
            <a:r>
              <a:rPr lang="en-US" sz="3000" i="1" dirty="0" smtClean="0"/>
              <a:t>“we do sugar o’er the devil himself”</a:t>
            </a:r>
            <a:endParaRPr lang="en-US" sz="3000" dirty="0" smtClean="0"/>
          </a:p>
          <a:p>
            <a:r>
              <a:rPr lang="en-US" sz="3000" dirty="0" smtClean="0"/>
              <a:t>Polonius sends Reynaldo to Paris to pry into Laertes’ </a:t>
            </a:r>
            <a:r>
              <a:rPr lang="en-US" sz="3000" dirty="0" err="1" smtClean="0"/>
              <a:t>behaviour</a:t>
            </a:r>
            <a:r>
              <a:rPr lang="en-US" sz="3000" dirty="0" smtClean="0"/>
              <a:t> there, instructing him to spread false </a:t>
            </a:r>
            <a:r>
              <a:rPr lang="en-US" sz="3000" dirty="0" err="1" smtClean="0"/>
              <a:t>rumours</a:t>
            </a:r>
            <a:r>
              <a:rPr lang="en-US" sz="3000" dirty="0" smtClean="0"/>
              <a:t> if necessary to discover the truth </a:t>
            </a:r>
          </a:p>
          <a:p>
            <a:r>
              <a:rPr lang="en-US" sz="3000" dirty="0" smtClean="0"/>
              <a:t>Hamlet and Horatio “spy” on Claudius during the play-within-the-play scene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Theme of Deception / Hypocrisy / Dishonesty / False Appearances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929001"/>
            <a:ext cx="7612064" cy="4928999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The travelling actors play their parts consciously, while others do it for real to conceal their true feelings (heavy irony here). Hamlet is amazed by the actors’ simulation of passion / emotion</a:t>
            </a:r>
          </a:p>
          <a:p>
            <a:r>
              <a:rPr lang="en-US" sz="3300" dirty="0" smtClean="0"/>
              <a:t>During the prayer scene Claudius appears to be praying when in reality he cannot, causing Hamlet to miss his best opportunity for revenge</a:t>
            </a:r>
          </a:p>
          <a:p>
            <a:r>
              <a:rPr lang="en-US" sz="3300" dirty="0" smtClean="0"/>
              <a:t>Polonius hides behind the arras in Gertrude’s room (a symbol of disguise behind which he loses his life)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7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Theme of Deception / Hypocrisy / Dishonesty / False Appearances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768251"/>
            <a:ext cx="7612064" cy="5089749"/>
          </a:xfrm>
        </p:spPr>
        <p:txBody>
          <a:bodyPr>
            <a:noAutofit/>
          </a:bodyPr>
          <a:lstStyle/>
          <a:p>
            <a:r>
              <a:rPr lang="en-US" sz="2800" dirty="0" smtClean="0"/>
              <a:t>Claudius attempts to have Hamlet assassinated in England</a:t>
            </a:r>
          </a:p>
          <a:p>
            <a:r>
              <a:rPr lang="en-US" sz="2800" dirty="0" err="1" smtClean="0"/>
              <a:t>Yorick’s</a:t>
            </a:r>
            <a:r>
              <a:rPr lang="en-US" sz="2800" dirty="0" smtClean="0"/>
              <a:t> skull sets Hamlet thinking about life as one big show, and that a person’s role and function in life merely masks the inevitability of the of death (a common theme in Shakespeare)</a:t>
            </a:r>
          </a:p>
          <a:p>
            <a:r>
              <a:rPr lang="en-US" sz="2800" dirty="0" smtClean="0"/>
              <a:t>Hamlet, by the end, has learnt to accept reality for what it is, resigning himself to his fate and divine providence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026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44</TotalTime>
  <Words>481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Habitat</vt:lpstr>
      <vt:lpstr>Theme of Deception</vt:lpstr>
      <vt:lpstr>Theme of Deception / Hypocrisy / Dishonesty / False Appearances </vt:lpstr>
      <vt:lpstr>Theme of Deception / Hypocrisy / Dishonesty / False Appearances </vt:lpstr>
      <vt:lpstr>Theme of Deception / Hypocrisy / Dishonesty / False Appearances </vt:lpstr>
      <vt:lpstr>Theme of Deception / Hypocrisy / Dishonesty / False Appearances</vt:lpstr>
      <vt:lpstr>Theme of Deception / Hypocrisy / Dishonesty / False Appearances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of Deception</dc:title>
  <dc:creator>Paul Reidy</dc:creator>
  <cp:lastModifiedBy>Paul Reidy</cp:lastModifiedBy>
  <cp:revision>6</cp:revision>
  <dcterms:created xsi:type="dcterms:W3CDTF">2012-01-15T20:46:59Z</dcterms:created>
  <dcterms:modified xsi:type="dcterms:W3CDTF">2012-01-15T23:00:50Z</dcterms:modified>
</cp:coreProperties>
</file>